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12"/>
  </p:notesMasterIdLst>
  <p:handoutMasterIdLst>
    <p:handoutMasterId r:id="rId13"/>
  </p:handoutMasterIdLst>
  <p:sldIdLst>
    <p:sldId id="338" r:id="rId4"/>
    <p:sldId id="339" r:id="rId5"/>
    <p:sldId id="344" r:id="rId6"/>
    <p:sldId id="340" r:id="rId7"/>
    <p:sldId id="341" r:id="rId8"/>
    <p:sldId id="342" r:id="rId9"/>
    <p:sldId id="346" r:id="rId10"/>
    <p:sldId id="347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2E11"/>
    <a:srgbClr val="C3290F"/>
    <a:srgbClr val="B54550"/>
    <a:srgbClr val="A50021"/>
    <a:srgbClr val="CC0000"/>
    <a:srgbClr val="F2F2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0" autoAdjust="0"/>
    <p:restoredTop sz="90832" autoAdjust="0"/>
  </p:normalViewPr>
  <p:slideViewPr>
    <p:cSldViewPr snapToGrid="0">
      <p:cViewPr varScale="1">
        <p:scale>
          <a:sx n="105" d="100"/>
          <a:sy n="105" d="100"/>
        </p:scale>
        <p:origin x="82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1932"/>
    </p:cViewPr>
  </p:sorterViewPr>
  <p:notesViewPr>
    <p:cSldViewPr snapToGrid="0">
      <p:cViewPr varScale="1">
        <p:scale>
          <a:sx n="69" d="100"/>
          <a:sy n="69" d="100"/>
        </p:scale>
        <p:origin x="32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C9407-22FC-4E69-AB67-C5722C40FF49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DEA58-061D-48D2-A76F-AC9C148EB2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8679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59D65-AF3C-4023-AA76-CFB9AE439578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854C0-1ADA-4E32-B4CA-A5030B6C4D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9799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854C0-1ADA-4E32-B4CA-A5030B6C4D34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5858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Institutos Nuevos: 60% de los asociados no lo</a:t>
            </a:r>
            <a:r>
              <a:rPr lang="es-CL" baseline="0" dirty="0"/>
              <a:t> han sido en un Instituto o Centro Equivalente</a:t>
            </a:r>
          </a:p>
          <a:p>
            <a:endParaRPr lang="es-CL" baseline="0" dirty="0"/>
          </a:p>
          <a:p>
            <a:r>
              <a:rPr lang="es-CL" baseline="0" dirty="0"/>
              <a:t>Instituto Renovación: Al menos el 40% de los asociados han trabajado juntos en un </a:t>
            </a:r>
            <a:r>
              <a:rPr lang="es-CL" baseline="0" dirty="0" err="1"/>
              <a:t>instituro</a:t>
            </a:r>
            <a:r>
              <a:rPr lang="es-CL" baseline="0" dirty="0"/>
              <a:t> o Centro Equivalente.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854C0-1ADA-4E32-B4CA-A5030B6C4D34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4744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136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0196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08781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33876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0595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0696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2397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150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110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067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0585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3581400" y="295676"/>
            <a:ext cx="8402782" cy="829829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24148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3581400" y="295676"/>
            <a:ext cx="8402782" cy="829829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56017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97032" y="2057400"/>
            <a:ext cx="6158355" cy="38036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3581400" y="295676"/>
            <a:ext cx="8402782" cy="829829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18667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581400" y="295676"/>
            <a:ext cx="8402782" cy="829829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00060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75657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665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3695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9039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2693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7778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05700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55288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477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85037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8723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97495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5811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66007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3563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4047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04692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01046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229381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58595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08067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0900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76"/>
            <a:ext cx="12192000" cy="6840424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F058B-EB50-47EF-AE03-9599D1C4669D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16EF0-9E11-4387-86C6-70849BCA4F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630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53" r:id="rId12"/>
    <p:sldLayoutId id="2147483654" r:id="rId13"/>
    <p:sldLayoutId id="2147483657" r:id="rId14"/>
    <p:sldLayoutId id="214748365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30731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9EC4B-C50D-462E-BBF5-664B8DF2F8DE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944E1-FE9F-4EE7-8FAF-663C1D2E51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926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8" y="0"/>
            <a:ext cx="12208478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C4E94-C509-4DBF-94CB-B3446421CC9C}" type="datetimeFigureOut">
              <a:rPr lang="es-CL" smtClean="0"/>
              <a:t>27-01-2020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721C-77E9-4F9F-A8BA-24F799714E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070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044283" y="3590692"/>
            <a:ext cx="64119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Charla Concurso Institutos Milenio en Ciencias Naturales y Exactas, y en Ciencias Sociales, Convocatoria 2019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349481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02179" y="735980"/>
            <a:ext cx="3045271" cy="669073"/>
          </a:xfrm>
        </p:spPr>
        <p:txBody>
          <a:bodyPr>
            <a:normAutofit/>
          </a:bodyPr>
          <a:lstStyle/>
          <a:p>
            <a:r>
              <a:rPr lang="es-CL" sz="3600" dirty="0"/>
              <a:t>1. Introducción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1561171"/>
            <a:ext cx="10515600" cy="95053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CL" dirty="0"/>
              <a:t>Durante el año 2019 la Iniciativa Científica Milenio celebró sus 20 años de historia como programa y dejó de formar parte de la Subsecretaría de Economía y Empresas de Menor tamaño para unirse a la nueva Agencia Nacional de Investigación y Desarrollo.</a:t>
            </a:r>
          </a:p>
          <a:p>
            <a:pPr algn="just"/>
            <a:endParaRPr lang="es-CL" dirty="0"/>
          </a:p>
          <a:p>
            <a:pPr algn="just"/>
            <a:endParaRPr lang="es-CL" dirty="0"/>
          </a:p>
          <a:p>
            <a:pPr algn="just"/>
            <a:endParaRPr lang="es-CL" dirty="0"/>
          </a:p>
          <a:p>
            <a:pPr algn="just"/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179" y="2770049"/>
            <a:ext cx="4422990" cy="258314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31850" y="3231587"/>
            <a:ext cx="5985639" cy="2121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El 21 de noviembre de 2019 el Senado aprueba el primer presupuesto del </a:t>
            </a:r>
            <a:r>
              <a:rPr lang="es-CL" dirty="0" err="1">
                <a:solidFill>
                  <a:schemeClr val="tx1">
                    <a:tint val="75000"/>
                  </a:schemeClr>
                </a:solidFill>
              </a:rPr>
              <a:t>MinCiencia</a:t>
            </a: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. La Subsecretaría de Ciencia, Tecnología, Innovación y Conocimiento logró un aumento de presupuesto para abrir 2 nuevos concursos Milenio: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1. Concurso de Institutos en Ciencias Naturales y Exactas 2019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2. Concurso de Institutos en Ciencias Sociales 2019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8806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520862" y="1580064"/>
            <a:ext cx="10544536" cy="384279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80" y="2129982"/>
            <a:ext cx="5890921" cy="274296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429" y="1685448"/>
            <a:ext cx="3637878" cy="363202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132161" y="873921"/>
            <a:ext cx="9529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4 Pilares de Milenio e Instrumentos de Financiamiento</a:t>
            </a:r>
          </a:p>
        </p:txBody>
      </p:sp>
    </p:spTree>
    <p:extLst>
      <p:ext uri="{BB962C8B-B14F-4D97-AF65-F5344CB8AC3E}">
        <p14:creationId xmlns:p14="http://schemas.microsoft.com/office/powerpoint/2010/main" val="3203118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02605" y="747131"/>
            <a:ext cx="4444845" cy="669073"/>
          </a:xfrm>
        </p:spPr>
        <p:txBody>
          <a:bodyPr>
            <a:normAutofit/>
          </a:bodyPr>
          <a:lstStyle/>
          <a:p>
            <a:r>
              <a:rPr lang="es-CL" sz="3600" dirty="0"/>
              <a:t>2. Aspecto relevantes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1561171"/>
            <a:ext cx="10515600" cy="4528479"/>
          </a:xfrm>
        </p:spPr>
        <p:txBody>
          <a:bodyPr/>
          <a:lstStyle/>
          <a:p>
            <a:pPr algn="just"/>
            <a:r>
              <a:rPr lang="es-CL" dirty="0"/>
              <a:t>Los concurso de Institutos en Ciencias Naturales y de Ciencias Sociales, tienen en común los siguientes aspectos:</a:t>
            </a:r>
          </a:p>
          <a:p>
            <a:pPr marL="514350" indent="-514350" algn="just">
              <a:buFont typeface="+mj-lt"/>
              <a:buAutoNum type="romanLcPeriod"/>
            </a:pPr>
            <a:r>
              <a:rPr lang="es-CL" dirty="0"/>
              <a:t>Período de postulación: Desde el 31.12.2019 hasta el 04.03.2020</a:t>
            </a:r>
          </a:p>
          <a:p>
            <a:pPr marL="514350" indent="-514350" algn="just">
              <a:buFont typeface="+mj-lt"/>
              <a:buAutoNum type="romanLcPeriod"/>
            </a:pPr>
            <a:r>
              <a:rPr lang="es-CL" dirty="0"/>
              <a:t>Período de preguntas: Desde el 31.12.2019 hasta el 26.02.2020</a:t>
            </a:r>
          </a:p>
          <a:p>
            <a:pPr marL="514350" indent="-514350" algn="just">
              <a:buFont typeface="+mj-lt"/>
              <a:buAutoNum type="romanLcPeriod"/>
            </a:pPr>
            <a:r>
              <a:rPr lang="es-CL" dirty="0"/>
              <a:t>Vigencia del centro adjudicado: 120 meses</a:t>
            </a:r>
          </a:p>
          <a:p>
            <a:pPr marL="514350" indent="-514350" algn="just">
              <a:buFont typeface="+mj-lt"/>
              <a:buAutoNum type="romanLcPeriod"/>
            </a:pPr>
            <a:r>
              <a:rPr lang="es-CL" dirty="0"/>
              <a:t>Cantidad de cupos</a:t>
            </a:r>
          </a:p>
          <a:p>
            <a:pPr marL="514350" indent="-514350" algn="just">
              <a:buFont typeface="+mj-lt"/>
              <a:buAutoNum type="romanLcPeriod"/>
            </a:pPr>
            <a:r>
              <a:rPr lang="es-CL" dirty="0"/>
              <a:t>Formulario de postulación</a:t>
            </a:r>
          </a:p>
          <a:p>
            <a:pPr marL="514350" indent="-514350" algn="just">
              <a:buFont typeface="+mj-lt"/>
              <a:buAutoNum type="romanLcPeriod"/>
            </a:pPr>
            <a:r>
              <a:rPr lang="es-CL" dirty="0"/>
              <a:t>Procedimiento de recuperación de contraseña y activación de cuentas</a:t>
            </a:r>
          </a:p>
          <a:p>
            <a:pPr marL="514350" indent="-514350" algn="just">
              <a:buFont typeface="+mj-lt"/>
              <a:buAutoNum type="romanLcPeriod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049331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02605" y="747131"/>
            <a:ext cx="4444845" cy="669073"/>
          </a:xfrm>
        </p:spPr>
        <p:txBody>
          <a:bodyPr>
            <a:normAutofit/>
          </a:bodyPr>
          <a:lstStyle/>
          <a:p>
            <a:r>
              <a:rPr lang="es-CL" sz="3600" dirty="0"/>
              <a:t>2. Aspecto relevantes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1561171"/>
            <a:ext cx="10515600" cy="4528479"/>
          </a:xfrm>
        </p:spPr>
        <p:txBody>
          <a:bodyPr/>
          <a:lstStyle/>
          <a:p>
            <a:pPr algn="just"/>
            <a:r>
              <a:rPr lang="es-CL" dirty="0"/>
              <a:t>Los concurso de Institutos en Ciencias Naturales y de Ciencias Sociales, difieren en los siguientes aspectos:</a:t>
            </a:r>
          </a:p>
          <a:p>
            <a:pPr marL="514350" indent="-514350" algn="just">
              <a:buFont typeface="+mj-lt"/>
              <a:buAutoNum type="romanLcPeriod"/>
            </a:pPr>
            <a:r>
              <a:rPr lang="es-CL" dirty="0"/>
              <a:t>Monto: $10.000 millones de pesos para Institutos en Ciencias Naturales y $5.000 millones de pesos para Institutos en Ciencias Sociales (120 meses)</a:t>
            </a:r>
          </a:p>
          <a:p>
            <a:pPr marL="514350" indent="-514350" algn="just">
              <a:buFont typeface="+mj-lt"/>
              <a:buAutoNum type="romanLcPeriod"/>
            </a:pPr>
            <a:r>
              <a:rPr lang="es-CL" dirty="0"/>
              <a:t>Composición de los equipos de trabajo (50,1% de los investigadores asociados cuentan con grado académico del área respectiva).</a:t>
            </a:r>
          </a:p>
          <a:p>
            <a:pPr marL="514350" indent="-514350" algn="just">
              <a:buFont typeface="+mj-lt"/>
              <a:buAutoNum type="romanLcPeriod"/>
            </a:pPr>
            <a:endParaRPr lang="es-CL" dirty="0"/>
          </a:p>
          <a:p>
            <a:pPr algn="just"/>
            <a:r>
              <a:rPr lang="es-CL" dirty="0"/>
              <a:t>Hay diferencias en las postulaciones nuevas y en la de renovación.</a:t>
            </a:r>
          </a:p>
          <a:p>
            <a:pPr marL="514350" indent="-514350" algn="just">
              <a:buFont typeface="+mj-lt"/>
              <a:buAutoNum type="romanLcPeriod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49113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s-CL" sz="3200" dirty="0"/>
              <a:t>Aspectos clave de las bases concursales (1/3)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586442"/>
            <a:ext cx="10862733" cy="4443967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Por bases:</a:t>
            </a:r>
          </a:p>
          <a:p>
            <a:pPr algn="just">
              <a:lnSpc>
                <a:spcPct val="110000"/>
              </a:lnSpc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Nombre del Instituto: “Instituto Milenio…” o “Millennium </a:t>
            </a:r>
            <a:r>
              <a:rPr lang="es-CL" dirty="0" err="1">
                <a:solidFill>
                  <a:schemeClr val="tx1">
                    <a:tint val="75000"/>
                  </a:schemeClr>
                </a:solidFill>
              </a:rPr>
              <a:t>Institute</a:t>
            </a: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”</a:t>
            </a:r>
          </a:p>
          <a:p>
            <a:pPr algn="just">
              <a:lnSpc>
                <a:spcPct val="110000"/>
              </a:lnSpc>
            </a:pPr>
            <a:r>
              <a:rPr lang="es-CL" b="1" dirty="0">
                <a:solidFill>
                  <a:schemeClr val="tx1">
                    <a:tint val="75000"/>
                  </a:schemeClr>
                </a:solidFill>
              </a:rPr>
              <a:t>Composición del equipo: </a:t>
            </a: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más de la mitad de los investigadores asociados deben tener título o grados académicos en ciencias naturales o exactas / o sociales para ser considerados en las áreas respectivas.</a:t>
            </a:r>
          </a:p>
          <a:p>
            <a:pPr algn="just">
              <a:lnSpc>
                <a:spcPct val="110000"/>
              </a:lnSpc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Mínimo 6 investigadores asociados.</a:t>
            </a:r>
          </a:p>
          <a:p>
            <a:pPr algn="just">
              <a:lnSpc>
                <a:spcPct val="110000"/>
              </a:lnSpc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Al menos una mujer en cargo de directora o directora alterna.</a:t>
            </a:r>
          </a:p>
          <a:p>
            <a:pPr algn="just">
              <a:lnSpc>
                <a:spcPct val="110000"/>
              </a:lnSpc>
            </a:pPr>
            <a:r>
              <a:rPr lang="es-CL" b="1" dirty="0">
                <a:solidFill>
                  <a:schemeClr val="tx1">
                    <a:tint val="75000"/>
                  </a:schemeClr>
                </a:solidFill>
              </a:rPr>
              <a:t>Participación en más de una propuesta:</a:t>
            </a:r>
          </a:p>
          <a:p>
            <a:pPr lvl="1" algn="just">
              <a:lnSpc>
                <a:spcPct val="110000"/>
              </a:lnSpc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Como director o director alterno: en una única propuesta de Institutos</a:t>
            </a:r>
          </a:p>
          <a:p>
            <a:pPr lvl="1" algn="just">
              <a:lnSpc>
                <a:spcPct val="110000"/>
              </a:lnSpc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Un investigador puede ir como director o director alterno en una propuesta de núcleos y en una de institutos, pero podrá asumir como tal solo en un proyecto adjudicado. El proyecto que rechace se considera desistido.</a:t>
            </a:r>
          </a:p>
          <a:p>
            <a:pPr lvl="1" algn="just">
              <a:lnSpc>
                <a:spcPct val="110000"/>
              </a:lnSpc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Investigadores que actualmente son directores o directores alternos en algún centro Milenio pueden postular en esos cargos a este concurso. Si se lo adjudica deberá renunciar al cargo del centro vigente en el plazo establecido en las bases.</a:t>
            </a:r>
          </a:p>
          <a:p>
            <a:pPr lvl="1" algn="just">
              <a:lnSpc>
                <a:spcPct val="110000"/>
              </a:lnSpc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Pueden postular en calidad de Investigador Asociado en un máximo de 2 propuestas por concurso (excepto en los cargo de dirección)</a:t>
            </a:r>
          </a:p>
          <a:p>
            <a:pPr lvl="1" algn="just">
              <a:lnSpc>
                <a:spcPct val="110000"/>
              </a:lnSpc>
            </a:pPr>
            <a:endParaRPr lang="es-CL" dirty="0">
              <a:solidFill>
                <a:schemeClr val="tx1">
                  <a:tint val="75000"/>
                </a:schemeClr>
              </a:solidFill>
            </a:endParaRPr>
          </a:p>
          <a:p>
            <a:pPr algn="just">
              <a:lnSpc>
                <a:spcPct val="110000"/>
              </a:lnSpc>
            </a:pPr>
            <a:endParaRPr lang="es-CL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>
              <a:buNone/>
            </a:pPr>
            <a:endParaRPr lang="es-CL" dirty="0"/>
          </a:p>
          <a:p>
            <a:pPr marL="457200" lvl="1" indent="0">
              <a:buNone/>
            </a:pP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39686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9933" y="229659"/>
            <a:ext cx="10515600" cy="1325563"/>
          </a:xfrm>
        </p:spPr>
        <p:txBody>
          <a:bodyPr>
            <a:noAutofit/>
          </a:bodyPr>
          <a:lstStyle/>
          <a:p>
            <a:pPr algn="r"/>
            <a:r>
              <a:rPr lang="es-CL" sz="3200" dirty="0"/>
              <a:t>Aspectos clave de las bases concursales (2/3)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55223"/>
            <a:ext cx="10515600" cy="376301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s-CL" b="1" dirty="0">
                <a:solidFill>
                  <a:schemeClr val="tx1">
                    <a:tint val="75000"/>
                  </a:schemeClr>
                </a:solidFill>
              </a:rPr>
              <a:t>PRODUCTOS RELEVANTES:</a:t>
            </a:r>
          </a:p>
          <a:p>
            <a:pPr marL="0" indent="0">
              <a:buNone/>
            </a:pPr>
            <a:r>
              <a:rPr lang="es-ES" sz="2400" b="1" dirty="0">
                <a:solidFill>
                  <a:schemeClr val="tx1">
                    <a:tint val="75000"/>
                  </a:schemeClr>
                </a:solidFill>
              </a:rPr>
              <a:t>Numeral 1.4.29. Productos Relevantes</a:t>
            </a:r>
            <a:r>
              <a:rPr lang="es-ES" sz="2400" dirty="0">
                <a:solidFill>
                  <a:schemeClr val="tx1">
                    <a:tint val="75000"/>
                  </a:schemeClr>
                </a:solidFill>
              </a:rPr>
              <a:t>: Productos que den cuenta de la productividad y excelencia científica de los investigadores, y </a:t>
            </a:r>
            <a:r>
              <a:rPr lang="es-ES" sz="2400" b="1" u="sng" dirty="0">
                <a:solidFill>
                  <a:schemeClr val="tx1">
                    <a:tint val="75000"/>
                  </a:schemeClr>
                </a:solidFill>
              </a:rPr>
              <a:t>que cuentan con documentación comprobable de su veracidad</a:t>
            </a:r>
            <a:r>
              <a:rPr lang="es-ES" sz="2400" dirty="0">
                <a:solidFill>
                  <a:schemeClr val="tx1">
                    <a:tint val="75000"/>
                  </a:schemeClr>
                </a:solidFill>
              </a:rPr>
              <a:t>, tales como (…)</a:t>
            </a:r>
          </a:p>
          <a:p>
            <a:pPr marL="0" indent="0">
              <a:buNone/>
            </a:pPr>
            <a:endParaRPr lang="es-CL" sz="2400" dirty="0">
              <a:solidFill>
                <a:schemeClr val="tx1">
                  <a:tint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s-CL" sz="2000" dirty="0">
                <a:solidFill>
                  <a:schemeClr val="tx1">
                    <a:tint val="75000"/>
                  </a:schemeClr>
                </a:solidFill>
              </a:rPr>
              <a:t> Verificables por un tercero (evaluador par)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CL" sz="2000" dirty="0">
                <a:solidFill>
                  <a:schemeClr val="tx1">
                    <a:tint val="75000"/>
                  </a:schemeClr>
                </a:solidFill>
              </a:rPr>
              <a:t> Descripciones y  fundamentación en la propuesta en inglés, </a:t>
            </a:r>
            <a:r>
              <a:rPr lang="es-CL" sz="2000" b="1" u="sng" dirty="0">
                <a:solidFill>
                  <a:schemeClr val="tx1">
                    <a:tint val="75000"/>
                  </a:schemeClr>
                </a:solidFill>
              </a:rPr>
              <a:t>deben ser en inglés.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CL" sz="2000" dirty="0">
                <a:solidFill>
                  <a:schemeClr val="tx1">
                    <a:tint val="75000"/>
                  </a:schemeClr>
                </a:solidFill>
              </a:rPr>
              <a:t> ¿Qué producto es más relevante? Decisión del investigador y es parte de lo que evalúan los pares y el comité de programa en el ítem “Excelencia Académica y Científica” (Numerales II.7.1 y III.7)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93141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s-CL" sz="3200" dirty="0"/>
              <a:t>Aspectos clave de las bases concursales (3/3)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49200"/>
          </a:xfrm>
        </p:spPr>
        <p:txBody>
          <a:bodyPr>
            <a:normAutofit lnSpcReduction="10000"/>
          </a:bodyPr>
          <a:lstStyle/>
          <a:p>
            <a:r>
              <a:rPr lang="es-CL" b="1" dirty="0">
                <a:solidFill>
                  <a:schemeClr val="tx1">
                    <a:tint val="75000"/>
                  </a:schemeClr>
                </a:solidFill>
              </a:rPr>
              <a:t>No es obligatorio que la propuesta incorpore investigadores senior</a:t>
            </a: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.</a:t>
            </a:r>
          </a:p>
          <a:p>
            <a:pPr lvl="1"/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Pero si los incluyen, </a:t>
            </a:r>
            <a:r>
              <a:rPr lang="es-CL" b="1" dirty="0">
                <a:solidFill>
                  <a:schemeClr val="tx1">
                    <a:tint val="75000"/>
                  </a:schemeClr>
                </a:solidFill>
              </a:rPr>
              <a:t>DEBEN adjuntar la carta de compromiso </a:t>
            </a: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de cada uno de ellos indicando su apoyo al Instituto Milenio propuesto.</a:t>
            </a:r>
          </a:p>
          <a:p>
            <a:pPr marL="457200" lvl="1" indent="0">
              <a:buNone/>
            </a:pPr>
            <a:endParaRPr lang="es-CL" dirty="0">
              <a:solidFill>
                <a:schemeClr val="tx1">
                  <a:tint val="75000"/>
                </a:schemeClr>
              </a:solidFill>
            </a:endParaRPr>
          </a:p>
          <a:p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Validación de las Instituciones </a:t>
            </a:r>
            <a:r>
              <a:rPr lang="es-CL" dirty="0" err="1">
                <a:solidFill>
                  <a:schemeClr val="tx1">
                    <a:tint val="75000"/>
                  </a:schemeClr>
                </a:solidFill>
              </a:rPr>
              <a:t>Albergantes</a:t>
            </a: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 se realiza por plataforma (no se requiere adjuntar cartas de apoyo). Propuestas deben presentar al menos dos.</a:t>
            </a:r>
          </a:p>
          <a:p>
            <a:pPr marL="0" indent="0">
              <a:buNone/>
            </a:pPr>
            <a:endParaRPr lang="es-CL" dirty="0">
              <a:solidFill>
                <a:schemeClr val="tx1">
                  <a:tint val="75000"/>
                </a:schemeClr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es-CL" dirty="0">
                <a:solidFill>
                  <a:schemeClr val="tx1">
                    <a:tint val="75000"/>
                  </a:schemeClr>
                </a:solidFill>
              </a:rPr>
              <a:t>Idiomas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s-CL" dirty="0">
              <a:solidFill>
                <a:schemeClr val="tx1">
                  <a:tint val="75000"/>
                </a:schemeClr>
              </a:solidFill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555356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3346</TotalTime>
  <Words>691</Words>
  <Application>Microsoft Office PowerPoint</Application>
  <PresentationFormat>Panorámica</PresentationFormat>
  <Paragraphs>56</Paragraphs>
  <Slides>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Tema de Office</vt:lpstr>
      <vt:lpstr>Diseño personalizado</vt:lpstr>
      <vt:lpstr>1_Diseño personalizado</vt:lpstr>
      <vt:lpstr>Presentación de PowerPoint</vt:lpstr>
      <vt:lpstr>1. Introducción</vt:lpstr>
      <vt:lpstr>Presentación de PowerPoint</vt:lpstr>
      <vt:lpstr>2. Aspecto relevantes </vt:lpstr>
      <vt:lpstr>2. Aspecto relevantes </vt:lpstr>
      <vt:lpstr>Aspectos clave de las bases concursales (1/3)</vt:lpstr>
      <vt:lpstr>Aspectos clave de las bases concursales (2/3)</vt:lpstr>
      <vt:lpstr>Aspectos clave de las bases concursales (3/3)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Iniciativa Milenio</dc:creator>
  <cp:lastModifiedBy>María José Véliz</cp:lastModifiedBy>
  <cp:revision>157</cp:revision>
  <dcterms:created xsi:type="dcterms:W3CDTF">2015-04-29T18:23:56Z</dcterms:created>
  <dcterms:modified xsi:type="dcterms:W3CDTF">2020-01-27T17:59:40Z</dcterms:modified>
</cp:coreProperties>
</file>